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42"/>
  </p:notesMasterIdLst>
  <p:handoutMasterIdLst>
    <p:handoutMasterId r:id="rId43"/>
  </p:handoutMasterIdLst>
  <p:sldIdLst>
    <p:sldId id="323" r:id="rId5"/>
    <p:sldId id="317" r:id="rId6"/>
    <p:sldId id="305" r:id="rId7"/>
    <p:sldId id="306" r:id="rId8"/>
    <p:sldId id="258" r:id="rId9"/>
    <p:sldId id="259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60" r:id="rId18"/>
    <p:sldId id="291" r:id="rId19"/>
    <p:sldId id="290" r:id="rId20"/>
    <p:sldId id="292" r:id="rId21"/>
    <p:sldId id="293" r:id="rId22"/>
    <p:sldId id="294" r:id="rId23"/>
    <p:sldId id="295" r:id="rId24"/>
    <p:sldId id="296" r:id="rId25"/>
    <p:sldId id="297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1" r:id="rId36"/>
    <p:sldId id="272" r:id="rId37"/>
    <p:sldId id="274" r:id="rId38"/>
    <p:sldId id="308" r:id="rId39"/>
    <p:sldId id="309" r:id="rId40"/>
    <p:sldId id="310" r:id="rId41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323"/>
            <p14:sldId id="317"/>
            <p14:sldId id="305"/>
            <p14:sldId id="306"/>
            <p14:sldId id="258"/>
            <p14:sldId id="259"/>
            <p14:sldId id="283"/>
            <p14:sldId id="284"/>
            <p14:sldId id="285"/>
            <p14:sldId id="286"/>
            <p14:sldId id="287"/>
            <p14:sldId id="288"/>
            <p14:sldId id="289"/>
            <p14:sldId id="260"/>
            <p14:sldId id="291"/>
            <p14:sldId id="290"/>
            <p14:sldId id="292"/>
            <p14:sldId id="293"/>
            <p14:sldId id="294"/>
            <p14:sldId id="295"/>
            <p14:sldId id="296"/>
            <p14:sldId id="297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4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B5CBAF-7A07-4276-B3CA-40712FB079DE}" v="1" dt="2024-01-08T15:47:36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60" d="100"/>
          <a:sy n="60" d="100"/>
        </p:scale>
        <p:origin x="54" y="1104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. Umapathy Eaganathan" userId="3e88f75f-24f1-45dc-9c56-d37a15a72da6" providerId="ADAL" clId="{C9B5CBAF-7A07-4276-B3CA-40712FB079DE}"/>
    <pc:docChg chg="addSld delSld modSld modMainMaster modSection">
      <pc:chgData name="Ts. Umapathy Eaganathan" userId="3e88f75f-24f1-45dc-9c56-d37a15a72da6" providerId="ADAL" clId="{C9B5CBAF-7A07-4276-B3CA-40712FB079DE}" dt="2024-01-08T15:48:25.023" v="112" actId="20577"/>
      <pc:docMkLst>
        <pc:docMk/>
      </pc:docMkLst>
      <pc:sldChg chg="del">
        <pc:chgData name="Ts. Umapathy Eaganathan" userId="3e88f75f-24f1-45dc-9c56-d37a15a72da6" providerId="ADAL" clId="{C9B5CBAF-7A07-4276-B3CA-40712FB079DE}" dt="2024-01-08T15:47:39.342" v="1" actId="2696"/>
        <pc:sldMkLst>
          <pc:docMk/>
          <pc:sldMk cId="66905897" sldId="322"/>
        </pc:sldMkLst>
      </pc:sldChg>
      <pc:sldChg chg="modSp add mod">
        <pc:chgData name="Ts. Umapathy Eaganathan" userId="3e88f75f-24f1-45dc-9c56-d37a15a72da6" providerId="ADAL" clId="{C9B5CBAF-7A07-4276-B3CA-40712FB079DE}" dt="2024-01-08T15:47:46.659" v="18" actId="20577"/>
        <pc:sldMkLst>
          <pc:docMk/>
          <pc:sldMk cId="1752414416" sldId="323"/>
        </pc:sldMkLst>
        <pc:spChg chg="mod">
          <ac:chgData name="Ts. Umapathy Eaganathan" userId="3e88f75f-24f1-45dc-9c56-d37a15a72da6" providerId="ADAL" clId="{C9B5CBAF-7A07-4276-B3CA-40712FB079DE}" dt="2024-01-08T15:47:46.659" v="18" actId="20577"/>
          <ac:spMkLst>
            <pc:docMk/>
            <pc:sldMk cId="1752414416" sldId="323"/>
            <ac:spMk id="5" creationId="{E5A64D6D-4F7B-C4E6-3DF0-51112DC6C859}"/>
          </ac:spMkLst>
        </pc:spChg>
      </pc:sldChg>
      <pc:sldMasterChg chg="modSp mod">
        <pc:chgData name="Ts. Umapathy Eaganathan" userId="3e88f75f-24f1-45dc-9c56-d37a15a72da6" providerId="ADAL" clId="{C9B5CBAF-7A07-4276-B3CA-40712FB079DE}" dt="2024-01-08T15:48:25.023" v="112" actId="20577"/>
        <pc:sldMasterMkLst>
          <pc:docMk/>
          <pc:sldMasterMk cId="0" sldId="2147483651"/>
        </pc:sldMasterMkLst>
        <pc:spChg chg="mod">
          <ac:chgData name="Ts. Umapathy Eaganathan" userId="3e88f75f-24f1-45dc-9c56-d37a15a72da6" providerId="ADAL" clId="{C9B5CBAF-7A07-4276-B3CA-40712FB079DE}" dt="2024-01-08T15:48:13.486" v="82" actId="20577"/>
          <ac:spMkLst>
            <pc:docMk/>
            <pc:sldMasterMk cId="0" sldId="2147483651"/>
            <ac:spMk id="3" creationId="{86DC117F-9549-84AD-C279-A42AEB20D920}"/>
          </ac:spMkLst>
        </pc:spChg>
        <pc:spChg chg="mod">
          <ac:chgData name="Ts. Umapathy Eaganathan" userId="3e88f75f-24f1-45dc-9c56-d37a15a72da6" providerId="ADAL" clId="{C9B5CBAF-7A07-4276-B3CA-40712FB079DE}" dt="2024-01-08T15:48:25.023" v="112" actId="20577"/>
          <ac:spMkLst>
            <pc:docMk/>
            <pc:sldMasterMk cId="0" sldId="2147483651"/>
            <ac:spMk id="8" creationId="{9EBD054F-4D2B-C683-DC2F-88927DD0A10B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854075"/>
            <a:ext cx="6089650" cy="3425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</p:spPr>
        <p:txBody>
          <a:bodyPr/>
          <a:lstStyle/>
          <a:p>
            <a:fld id="{4857FF85-6A2F-4619-9CBF-52AC7AC9A2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32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854075"/>
            <a:ext cx="6089650" cy="3425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</p:spPr>
        <p:txBody>
          <a:bodyPr/>
          <a:lstStyle/>
          <a:p>
            <a:fld id="{4857FF85-6A2F-4619-9CBF-52AC7AC9A2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3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854075"/>
            <a:ext cx="6089650" cy="3425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</p:spPr>
        <p:txBody>
          <a:bodyPr/>
          <a:lstStyle/>
          <a:p>
            <a:fld id="{4857FF85-6A2F-4619-9CBF-52AC7AC9A2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7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CT024-3-3 Distributed Computer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Security Issues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nline-toolz.com/tools/text-encryption-decryption.php" TargetMode="External"/><Relationship Id="rId3" Type="http://schemas.openxmlformats.org/officeDocument/2006/relationships/hyperlink" Target="https://checkusernames.com/" TargetMode="External"/><Relationship Id="rId7" Type="http://schemas.openxmlformats.org/officeDocument/2006/relationships/hyperlink" Target="https://haveibeenpwned.com/" TargetMode="External"/><Relationship Id="rId2" Type="http://schemas.openxmlformats.org/officeDocument/2006/relationships/hyperlink" Target="https://www.greynoise.io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breakyourownnews.com/" TargetMode="External"/><Relationship Id="rId5" Type="http://schemas.openxmlformats.org/officeDocument/2006/relationships/hyperlink" Target="https://deepfakesweb.com/" TargetMode="External"/><Relationship Id="rId4" Type="http://schemas.openxmlformats.org/officeDocument/2006/relationships/hyperlink" Target="https://builtwith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436914" y="4295328"/>
            <a:ext cx="8810172" cy="71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MY" dirty="0">
                <a:latin typeface="Montserrat"/>
              </a:rPr>
              <a:t>Security Issues</a:t>
            </a:r>
            <a:endParaRPr lang="en-M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88" y="1429092"/>
            <a:ext cx="10724242" cy="711199"/>
          </a:xfrm>
        </p:spPr>
        <p:txBody>
          <a:bodyPr/>
          <a:lstStyle/>
          <a:p>
            <a:pPr marL="0" indent="0">
              <a:buNone/>
            </a:pPr>
            <a:r>
              <a:rPr lang="en-US" sz="6600" kern="0" dirty="0"/>
              <a:t>Distributed Computer   Systems</a:t>
            </a:r>
          </a:p>
          <a:p>
            <a:pPr marL="0" indent="0">
              <a:buNone/>
            </a:pPr>
            <a:r>
              <a:rPr lang="en-US" sz="2800" kern="0" dirty="0"/>
              <a:t>    CT024-3-3-DCOMS and VE 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752414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249E-B2F9-4B08-BFE4-952040F2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Password Cracker 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86FA87-0675-4EB3-8086-7FC0C9203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588" y="1959769"/>
            <a:ext cx="6153150" cy="4000500"/>
          </a:xfrm>
        </p:spPr>
      </p:pic>
    </p:spTree>
    <p:extLst>
      <p:ext uri="{BB962C8B-B14F-4D97-AF65-F5344CB8AC3E}">
        <p14:creationId xmlns:p14="http://schemas.microsoft.com/office/powerpoint/2010/main" val="298051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0D45-4A76-44CB-AC0F-F4531056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Hash Password Stores?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B464D9-ADDE-41AB-94CF-4544483EB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0538" y="1940719"/>
            <a:ext cx="6191250" cy="4038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F5752-624D-4998-8ED0-6AB84B5E6F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>
            <a:defPPr>
              <a:defRPr lang="en-MY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9033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58FE-2125-4A71-A9BD-75C62A6B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Network Attack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9A46AE-6315-4F6F-AAEE-E91266833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0538" y="1955007"/>
            <a:ext cx="6191250" cy="40100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900AC-B844-4B9D-82DF-68FD88C86B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>
            <a:defPPr>
              <a:defRPr lang="en-MY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5158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453-84AC-48D3-9EBE-D6FA5BBE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Elcomsoft.com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88AFE2-EE00-4DF7-B28A-F4CAEA7C4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826" y="1931194"/>
            <a:ext cx="6162675" cy="40576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2ABB9-EAAB-431E-850F-91BA38205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>
            <a:defPPr>
              <a:defRPr lang="en-MY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55241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Type of Threats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4000" y="1825625"/>
            <a:ext cx="7675350" cy="4351338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CC3300"/>
                </a:solidFill>
              </a:rPr>
              <a:t>Interception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–</a:t>
            </a:r>
            <a:r>
              <a:rPr lang="en-US" altLang="zh-TW" sz="2800" dirty="0"/>
              <a:t> unauthorized access to data.</a:t>
            </a:r>
          </a:p>
          <a:p>
            <a:r>
              <a:rPr lang="en-US" altLang="zh-TW" sz="2800" b="1" dirty="0">
                <a:solidFill>
                  <a:srgbClr val="CC3300"/>
                </a:solidFill>
              </a:rPr>
              <a:t>Interruption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–</a:t>
            </a:r>
            <a:r>
              <a:rPr lang="en-US" altLang="zh-TW" sz="2800" dirty="0"/>
              <a:t> a service becomes unavailable.</a:t>
            </a:r>
          </a:p>
          <a:p>
            <a:r>
              <a:rPr lang="en-US" altLang="zh-TW" sz="2800" b="1" dirty="0">
                <a:solidFill>
                  <a:srgbClr val="CC3300"/>
                </a:solidFill>
              </a:rPr>
              <a:t>Modification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–</a:t>
            </a:r>
            <a:r>
              <a:rPr lang="en-US" altLang="zh-TW" sz="2800" dirty="0"/>
              <a:t> unauthorized changes to, and tampering of, data.</a:t>
            </a:r>
          </a:p>
          <a:p>
            <a:r>
              <a:rPr lang="en-US" altLang="zh-TW" sz="2800" b="1" dirty="0">
                <a:solidFill>
                  <a:srgbClr val="CC3300"/>
                </a:solidFill>
              </a:rPr>
              <a:t>Fabrication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–</a:t>
            </a:r>
            <a:r>
              <a:rPr lang="en-US" altLang="zh-TW" sz="2800" dirty="0"/>
              <a:t> non-normal, additional activity.</a:t>
            </a:r>
          </a:p>
        </p:txBody>
      </p:sp>
    </p:spTree>
    <p:extLst>
      <p:ext uri="{BB962C8B-B14F-4D97-AF65-F5344CB8AC3E}">
        <p14:creationId xmlns:p14="http://schemas.microsoft.com/office/powerpoint/2010/main" val="17271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C986-9164-4E01-8194-0B3692AC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Threat?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1F0B0D-3AF6-4816-8BE4-2430BAE77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176" y="1788319"/>
            <a:ext cx="7419975" cy="4343400"/>
          </a:xfrm>
        </p:spPr>
      </p:pic>
    </p:spTree>
    <p:extLst>
      <p:ext uri="{BB962C8B-B14F-4D97-AF65-F5344CB8AC3E}">
        <p14:creationId xmlns:p14="http://schemas.microsoft.com/office/powerpoint/2010/main" val="3018393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06B1-7E52-4243-A4F6-D36BFF606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9BECA5-D5EF-42C9-A74E-8C62C33D2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6919" y="1697038"/>
            <a:ext cx="6458489" cy="4525962"/>
          </a:xfrm>
        </p:spPr>
      </p:pic>
    </p:spTree>
    <p:extLst>
      <p:ext uri="{BB962C8B-B14F-4D97-AF65-F5344CB8AC3E}">
        <p14:creationId xmlns:p14="http://schemas.microsoft.com/office/powerpoint/2010/main" val="439233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08B4-01D2-4A05-BBAD-D90EBBB0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Controls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36B34E-186D-43E3-ACC3-314C744D0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481" y="1697038"/>
            <a:ext cx="7049365" cy="4525962"/>
          </a:xfrm>
        </p:spPr>
      </p:pic>
    </p:spTree>
    <p:extLst>
      <p:ext uri="{BB962C8B-B14F-4D97-AF65-F5344CB8AC3E}">
        <p14:creationId xmlns:p14="http://schemas.microsoft.com/office/powerpoint/2010/main" val="1781618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6E5B-21B2-4074-AD97-B5F3A2D2A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85A882-45C8-41DD-BB5D-E386791A6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898" y="1697038"/>
            <a:ext cx="6724531" cy="4525962"/>
          </a:xfrm>
        </p:spPr>
      </p:pic>
    </p:spTree>
    <p:extLst>
      <p:ext uri="{BB962C8B-B14F-4D97-AF65-F5344CB8AC3E}">
        <p14:creationId xmlns:p14="http://schemas.microsoft.com/office/powerpoint/2010/main" val="348239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0B5E-03E7-47B2-A35F-CF289631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(Distributed Denial of Service)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474C6C-2DA4-498D-A5A6-2F77F39E9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520" y="1697038"/>
            <a:ext cx="6793286" cy="4525962"/>
          </a:xfrm>
        </p:spPr>
      </p:pic>
    </p:spTree>
    <p:extLst>
      <p:ext uri="{BB962C8B-B14F-4D97-AF65-F5344CB8AC3E}">
        <p14:creationId xmlns:p14="http://schemas.microsoft.com/office/powerpoint/2010/main" val="13829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TOPIC 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5BEAC-0823-2B3E-9D1B-4A6DA541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this topic, you should be able to:</a:t>
            </a:r>
          </a:p>
          <a:p>
            <a:pPr marL="609600" indent="-609600">
              <a:lnSpc>
                <a:spcPct val="150000"/>
              </a:lnSpc>
            </a:pPr>
            <a:r>
              <a:rPr lang="en-US" sz="2800" dirty="0"/>
              <a:t>Understand about Secure communication </a:t>
            </a:r>
          </a:p>
          <a:p>
            <a:pPr marL="609600" indent="-609600">
              <a:lnSpc>
                <a:spcPct val="150000"/>
              </a:lnSpc>
            </a:pPr>
            <a:r>
              <a:rPr lang="en-US" sz="2800" dirty="0"/>
              <a:t>Explain about the authentication</a:t>
            </a:r>
          </a:p>
          <a:p>
            <a:pPr marL="609600" indent="-609600">
              <a:lnSpc>
                <a:spcPct val="150000"/>
              </a:lnSpc>
            </a:pPr>
            <a:r>
              <a:rPr lang="en-US" sz="2800" dirty="0"/>
              <a:t>Understand about the cryptography</a:t>
            </a:r>
          </a:p>
          <a:p>
            <a:pPr marL="609600" indent="-609600">
              <a:lnSpc>
                <a:spcPct val="150000"/>
              </a:lnSpc>
            </a:pPr>
            <a:r>
              <a:rPr lang="en-US" sz="2800" dirty="0"/>
              <a:t>Discuss about the digital signature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7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EA55-ADD2-4950-9BF8-B339873B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B31FD-9071-4225-A9A7-90F1485C3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435" y="1697038"/>
            <a:ext cx="6909456" cy="4525962"/>
          </a:xfrm>
        </p:spPr>
      </p:pic>
    </p:spTree>
    <p:extLst>
      <p:ext uri="{BB962C8B-B14F-4D97-AF65-F5344CB8AC3E}">
        <p14:creationId xmlns:p14="http://schemas.microsoft.com/office/powerpoint/2010/main" val="4063508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A777-18F4-473E-AEEC-EDF7BFC2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100% Security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C9B3B2-28ED-4996-8DDC-60E0649D0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416" y="1697038"/>
            <a:ext cx="6559495" cy="4525962"/>
          </a:xfrm>
        </p:spPr>
      </p:pic>
    </p:spTree>
    <p:extLst>
      <p:ext uri="{BB962C8B-B14F-4D97-AF65-F5344CB8AC3E}">
        <p14:creationId xmlns:p14="http://schemas.microsoft.com/office/powerpoint/2010/main" val="50506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5B03-B0B3-46AE-9235-50EB63F2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AB6FDD-A0C1-4DBA-A74F-A49A42C95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058" y="1697038"/>
            <a:ext cx="6614211" cy="4525962"/>
          </a:xfrm>
        </p:spPr>
      </p:pic>
    </p:spTree>
    <p:extLst>
      <p:ext uri="{BB962C8B-B14F-4D97-AF65-F5344CB8AC3E}">
        <p14:creationId xmlns:p14="http://schemas.microsoft.com/office/powerpoint/2010/main" val="181751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Security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CC3300"/>
                </a:solidFill>
              </a:rPr>
              <a:t>Encryption</a:t>
            </a:r>
            <a:r>
              <a:rPr lang="en-US" altLang="zh-TW" dirty="0"/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–</a:t>
            </a:r>
            <a:r>
              <a:rPr lang="en-US" altLang="zh-TW" dirty="0"/>
              <a:t> fundamental technique: used to implement confidentiality and integrity.</a:t>
            </a:r>
          </a:p>
          <a:p>
            <a:r>
              <a:rPr lang="en-US" altLang="zh-TW" b="1" dirty="0">
                <a:solidFill>
                  <a:srgbClr val="CC3300"/>
                </a:solidFill>
              </a:rPr>
              <a:t>Authentication</a:t>
            </a:r>
            <a:r>
              <a:rPr lang="en-US" altLang="zh-TW" dirty="0"/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–</a:t>
            </a:r>
            <a:r>
              <a:rPr lang="en-US" altLang="zh-TW" dirty="0"/>
              <a:t> verifying identities.</a:t>
            </a:r>
          </a:p>
          <a:p>
            <a:r>
              <a:rPr lang="en-US" altLang="zh-TW" b="1" dirty="0">
                <a:solidFill>
                  <a:srgbClr val="CC3300"/>
                </a:solidFill>
              </a:rPr>
              <a:t>Authorization</a:t>
            </a:r>
            <a:r>
              <a:rPr lang="en-US" altLang="zh-TW" dirty="0"/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–</a:t>
            </a:r>
            <a:r>
              <a:rPr lang="en-US" altLang="zh-TW" dirty="0"/>
              <a:t> verifying allowable operations.</a:t>
            </a:r>
          </a:p>
          <a:p>
            <a:r>
              <a:rPr lang="en-US" altLang="zh-TW" b="1" dirty="0">
                <a:solidFill>
                  <a:srgbClr val="CC3300"/>
                </a:solidFill>
              </a:rPr>
              <a:t>Auditing</a:t>
            </a:r>
            <a:r>
              <a:rPr lang="en-US" altLang="zh-TW" dirty="0"/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–</a:t>
            </a:r>
            <a:r>
              <a:rPr lang="en-US" altLang="zh-TW" dirty="0"/>
              <a:t> who did what to what and when/how did they do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0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Key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4000" y="1825626"/>
            <a:ext cx="7675350" cy="4829175"/>
          </a:xfrm>
        </p:spPr>
        <p:txBody>
          <a:bodyPr>
            <a:normAutofit/>
          </a:bodyPr>
          <a:lstStyle/>
          <a:p>
            <a:r>
              <a:rPr lang="en-IE" altLang="en-US" sz="2800" dirty="0"/>
              <a:t>Matching </a:t>
            </a:r>
            <a:r>
              <a:rPr lang="en-IE" altLang="en-US" sz="2800" i="1" dirty="0">
                <a:solidFill>
                  <a:srgbClr val="0000FF"/>
                </a:solidFill>
              </a:rPr>
              <a:t>security mechanisms</a:t>
            </a:r>
            <a:r>
              <a:rPr lang="en-IE" altLang="en-US" sz="2800" dirty="0"/>
              <a:t> to </a:t>
            </a:r>
            <a:r>
              <a:rPr lang="en-IE" altLang="en-US" sz="2800" i="1" dirty="0">
                <a:solidFill>
                  <a:srgbClr val="0000FF"/>
                </a:solidFill>
              </a:rPr>
              <a:t>threats</a:t>
            </a:r>
            <a:r>
              <a:rPr lang="en-IE" altLang="en-US" sz="2800" i="1" dirty="0"/>
              <a:t> </a:t>
            </a:r>
            <a:r>
              <a:rPr lang="en-IE" altLang="en-US" sz="2800" dirty="0"/>
              <a:t>is only possible when a </a:t>
            </a:r>
            <a:r>
              <a:rPr lang="en-IE" altLang="en-US" sz="2800" i="1" dirty="0"/>
              <a:t>Policy </a:t>
            </a:r>
            <a:r>
              <a:rPr lang="en-IE" altLang="en-US" sz="2800" dirty="0"/>
              <a:t>on security and security issues exists.</a:t>
            </a:r>
            <a:endParaRPr lang="en-GB" alt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11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Distribution of Security Mechanism</a:t>
            </a:r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5" t="46526" r="21352" b="41389"/>
          <a:stretch>
            <a:fillRect/>
          </a:stretch>
        </p:blipFill>
        <p:spPr bwMode="auto">
          <a:xfrm>
            <a:off x="2009775" y="1917355"/>
            <a:ext cx="8229600" cy="2591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09775" y="4984124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</a:t>
            </a:r>
            <a:r>
              <a:rPr lang="en-US" altLang="zh-TW" i="1" dirty="0">
                <a:solidFill>
                  <a:srgbClr val="0000FF"/>
                </a:solidFill>
              </a:rPr>
              <a:t>Trusted Computing Base (TCB)</a:t>
            </a:r>
            <a:r>
              <a:rPr lang="en-US" altLang="zh-TW" i="1" dirty="0"/>
              <a:t> </a:t>
            </a:r>
            <a:r>
              <a:rPr lang="en-US" altLang="zh-TW" dirty="0"/>
              <a:t>is the set of services/mechanisms within a distributed system required to support a security policy.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76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Security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altLang="en-US" dirty="0"/>
              <a:t>Fundamental technique</a:t>
            </a:r>
            <a:r>
              <a:rPr lang="en-IE" altLang="zh-TW" dirty="0"/>
              <a:t> </a:t>
            </a:r>
            <a:r>
              <a:rPr lang="en-IE" altLang="en-US" dirty="0"/>
              <a:t>within any distributed systems security environment:</a:t>
            </a:r>
          </a:p>
          <a:p>
            <a:endParaRPr lang="en-IE" altLang="en-US" dirty="0"/>
          </a:p>
          <a:p>
            <a:r>
              <a:rPr lang="en-IE" altLang="en-US" b="1" i="1" dirty="0">
                <a:solidFill>
                  <a:srgbClr val="CC3300"/>
                </a:solidFill>
              </a:rPr>
              <a:t>Cryptography</a:t>
            </a:r>
            <a:endParaRPr lang="en-GB" alt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07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Types of Cryptosystems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altLang="en-US" sz="2400" b="1" dirty="0">
                <a:solidFill>
                  <a:srgbClr val="CC3300"/>
                </a:solidFill>
              </a:rPr>
              <a:t>Symmetric</a:t>
            </a:r>
            <a:r>
              <a:rPr lang="en-IE" altLang="en-US" sz="2400" dirty="0">
                <a:solidFill>
                  <a:srgbClr val="CC3300"/>
                </a:solidFill>
              </a:rPr>
              <a:t>:</a:t>
            </a:r>
            <a:r>
              <a:rPr lang="en-IE" altLang="en-US" sz="2400" dirty="0"/>
              <a:t> often referred to as </a:t>
            </a:r>
            <a:r>
              <a:rPr lang="en-IE" altLang="en-US" sz="2400" i="1" dirty="0"/>
              <a:t>conventional cryptography</a:t>
            </a:r>
            <a:r>
              <a:rPr lang="en-IE" altLang="en-US" sz="2400" dirty="0"/>
              <a:t>, defined as:</a:t>
            </a:r>
          </a:p>
          <a:p>
            <a:endParaRPr lang="en-IE" altLang="en-US" sz="2400" i="1" dirty="0"/>
          </a:p>
          <a:p>
            <a:r>
              <a:rPr lang="en-IE" altLang="en-US" sz="2400" i="1" dirty="0"/>
              <a:t>P = </a:t>
            </a:r>
            <a:r>
              <a:rPr lang="en-IE" altLang="en-US" sz="2400" i="1" dirty="0" err="1"/>
              <a:t>D</a:t>
            </a:r>
            <a:r>
              <a:rPr lang="en-IE" altLang="en-US" sz="2400" i="1" baseline="-25000" dirty="0" err="1"/>
              <a:t>k</a:t>
            </a:r>
            <a:r>
              <a:rPr lang="en-IE" altLang="en-US" sz="2400" i="1" dirty="0"/>
              <a:t> ( </a:t>
            </a:r>
            <a:r>
              <a:rPr lang="en-IE" altLang="en-US" sz="2400" i="1" dirty="0" err="1"/>
              <a:t>E</a:t>
            </a:r>
            <a:r>
              <a:rPr lang="en-IE" altLang="en-US" sz="2400" i="1" baseline="-25000" dirty="0" err="1"/>
              <a:t>k</a:t>
            </a:r>
            <a:r>
              <a:rPr lang="en-IE" altLang="en-US" sz="2400" i="1" dirty="0"/>
              <a:t> ( P ) )</a:t>
            </a:r>
          </a:p>
          <a:p>
            <a:endParaRPr lang="en-IE" altLang="en-US" sz="2400" i="1" dirty="0"/>
          </a:p>
          <a:p>
            <a:r>
              <a:rPr lang="en-IE" altLang="en-US" sz="2400" b="1" dirty="0">
                <a:solidFill>
                  <a:srgbClr val="CC3300"/>
                </a:solidFill>
              </a:rPr>
              <a:t>Asymmetric</a:t>
            </a:r>
            <a:r>
              <a:rPr lang="en-IE" altLang="en-US" sz="2400" dirty="0">
                <a:solidFill>
                  <a:srgbClr val="CC3300"/>
                </a:solidFill>
              </a:rPr>
              <a:t>:</a:t>
            </a:r>
            <a:r>
              <a:rPr lang="en-IE" altLang="en-US" sz="2400" dirty="0"/>
              <a:t> often referred to as </a:t>
            </a:r>
            <a:r>
              <a:rPr lang="en-IE" altLang="en-US" sz="2400" i="1" dirty="0"/>
              <a:t>public-key cryptography</a:t>
            </a:r>
            <a:r>
              <a:rPr lang="en-IE" altLang="en-US" sz="2400" dirty="0"/>
              <a:t>, defined as:</a:t>
            </a:r>
          </a:p>
          <a:p>
            <a:endParaRPr lang="en-IE" altLang="en-US" sz="2400" i="1" dirty="0"/>
          </a:p>
          <a:p>
            <a:r>
              <a:rPr lang="en-IE" altLang="en-US" sz="2400" i="1" dirty="0"/>
              <a:t>P = </a:t>
            </a:r>
            <a:r>
              <a:rPr lang="en-IE" altLang="en-US" sz="2400" i="1" dirty="0" err="1"/>
              <a:t>D</a:t>
            </a:r>
            <a:r>
              <a:rPr lang="en-IE" altLang="en-US" sz="2400" i="1" baseline="-25000" dirty="0" err="1"/>
              <a:t>k</a:t>
            </a:r>
            <a:r>
              <a:rPr lang="en-IE" altLang="en-US" sz="2400" i="1" baseline="-50000" dirty="0" err="1"/>
              <a:t>d</a:t>
            </a:r>
            <a:r>
              <a:rPr lang="en-IE" altLang="en-US" sz="2400" i="1" dirty="0"/>
              <a:t> ( E</a:t>
            </a:r>
            <a:r>
              <a:rPr lang="en-IE" altLang="en-US" sz="2400" i="1" baseline="-25000" dirty="0"/>
              <a:t>k</a:t>
            </a:r>
            <a:r>
              <a:rPr lang="en-IE" altLang="en-US" sz="2400" i="1" baseline="-50000" dirty="0"/>
              <a:t>e</a:t>
            </a:r>
            <a:r>
              <a:rPr lang="en-IE" altLang="en-US" sz="2400" i="1" dirty="0"/>
              <a:t> ( P ) ) </a:t>
            </a:r>
            <a:endParaRPr lang="en-GB" altLang="en-US" sz="2400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74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Notation of Cryptography</a:t>
            </a:r>
          </a:p>
        </p:txBody>
      </p:sp>
      <p:pic>
        <p:nvPicPr>
          <p:cNvPr id="5" name="tabl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891" y="2755955"/>
            <a:ext cx="5718544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17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Applications of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/>
              </a:buClr>
              <a:buFontTx/>
              <a:buAutoNum type="arabicPeriod"/>
            </a:pPr>
            <a:r>
              <a:rPr lang="en-US" altLang="zh-TW" sz="2400" dirty="0"/>
              <a:t>Authentication.</a:t>
            </a:r>
          </a:p>
          <a:p>
            <a:pPr>
              <a:buClr>
                <a:schemeClr val="accent2"/>
              </a:buClr>
              <a:buFontTx/>
              <a:buAutoNum type="arabicPeriod"/>
            </a:pPr>
            <a:endParaRPr lang="en-US" altLang="zh-TW" sz="2400" dirty="0"/>
          </a:p>
          <a:p>
            <a:pPr>
              <a:buClr>
                <a:schemeClr val="accent2"/>
              </a:buClr>
              <a:buFontTx/>
              <a:buAutoNum type="arabicPeriod"/>
            </a:pPr>
            <a:r>
              <a:rPr lang="en-US" altLang="zh-TW" sz="2400" dirty="0"/>
              <a:t>Message Integrity.</a:t>
            </a:r>
          </a:p>
          <a:p>
            <a:pPr>
              <a:buClr>
                <a:schemeClr val="accent2"/>
              </a:buClr>
              <a:buFontTx/>
              <a:buAutoNum type="arabicPeriod"/>
            </a:pPr>
            <a:endParaRPr lang="en-US" altLang="zh-TW" sz="2400" dirty="0"/>
          </a:p>
          <a:p>
            <a:pPr>
              <a:buClr>
                <a:schemeClr val="accent2"/>
              </a:buClr>
              <a:buFontTx/>
              <a:buAutoNum type="arabicPeriod"/>
            </a:pPr>
            <a:r>
              <a:rPr lang="en-US" altLang="zh-TW" sz="2400" dirty="0"/>
              <a:t>Confidentiality.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6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061700" cy="4525962"/>
          </a:xfrm>
        </p:spPr>
        <p:txBody>
          <a:bodyPr/>
          <a:lstStyle/>
          <a:p>
            <a:r>
              <a:rPr lang="en-US" altLang="en-US" dirty="0"/>
              <a:t>Define Security in DS</a:t>
            </a:r>
          </a:p>
          <a:p>
            <a:r>
              <a:rPr lang="en-US" altLang="en-US" dirty="0"/>
              <a:t>Secure Communication </a:t>
            </a:r>
          </a:p>
          <a:p>
            <a:r>
              <a:rPr lang="en-US" altLang="en-US" dirty="0"/>
              <a:t>Discuss about the Authentication</a:t>
            </a:r>
          </a:p>
          <a:p>
            <a:r>
              <a:rPr lang="en-US" altLang="en-US" dirty="0"/>
              <a:t>Type of threats </a:t>
            </a:r>
          </a:p>
          <a:p>
            <a:r>
              <a:rPr lang="en-US" altLang="en-US" dirty="0"/>
              <a:t>Security mechanism</a:t>
            </a:r>
          </a:p>
          <a:p>
            <a:r>
              <a:rPr lang="en-US" altLang="en-US" dirty="0"/>
              <a:t>Cryptography</a:t>
            </a:r>
          </a:p>
          <a:p>
            <a:r>
              <a:rPr lang="en-US" altLang="en-US" dirty="0"/>
              <a:t>Digital Signature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Authentication </a:t>
            </a:r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6" t="45921" r="33351" b="39124"/>
          <a:stretch>
            <a:fillRect/>
          </a:stretch>
        </p:blipFill>
        <p:spPr bwMode="auto">
          <a:xfrm>
            <a:off x="121598" y="1495431"/>
            <a:ext cx="5209560" cy="358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16428" y="5344732"/>
            <a:ext cx="7997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Authentication based on a </a:t>
            </a:r>
            <a:r>
              <a:rPr lang="en-US" altLang="zh-TW" i="1" dirty="0">
                <a:solidFill>
                  <a:srgbClr val="0000FF"/>
                </a:solidFill>
              </a:rPr>
              <a:t>shared secret key</a:t>
            </a:r>
            <a:r>
              <a:rPr lang="en-US" altLang="zh-TW" dirty="0"/>
              <a:t>, using a </a:t>
            </a:r>
            <a:r>
              <a:rPr lang="en-US" altLang="zh-TW" dirty="0">
                <a:latin typeface="Times New Roman" panose="02020603050405020304" pitchFamily="18" charset="0"/>
              </a:rPr>
              <a:t>‘</a:t>
            </a:r>
            <a:r>
              <a:rPr lang="en-US" altLang="zh-TW" dirty="0"/>
              <a:t>challenge response</a:t>
            </a:r>
            <a:r>
              <a:rPr lang="en-US" altLang="zh-TW" dirty="0">
                <a:latin typeface="Times New Roman" panose="02020603050405020304" pitchFamily="18" charset="0"/>
              </a:rPr>
              <a:t>’</a:t>
            </a:r>
            <a:r>
              <a:rPr lang="en-US" altLang="zh-TW" dirty="0"/>
              <a:t> protocol. Note: </a:t>
            </a:r>
            <a:r>
              <a:rPr lang="en-US" altLang="zh-TW" i="1" dirty="0"/>
              <a:t>R</a:t>
            </a:r>
            <a:r>
              <a:rPr lang="en-US" altLang="zh-TW" dirty="0"/>
              <a:t> is a random number.</a:t>
            </a:r>
          </a:p>
          <a:p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9C27E32-79F6-52C7-2194-16C5679B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A4173A0-455D-1D44-A657-CD789184C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388" y="1473191"/>
            <a:ext cx="6642847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🔄 Steps in the Protocol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Alice → Bob: A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Alice sends her identity ("I am Alice") to Bob.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Bob → Alice: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Bob generates a random number RBR_BRB​ (challenge) and sends it to Alice.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 To check if Alice really knows the secret key.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Alice → Bob: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Alice encrypts Bob’s challenge using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shared key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sends it back.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Bob can verify it because he also knows the shared key.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This proves Alice is really Alice.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Alice → Bob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Now Alice challenges Bob. She sends her own random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​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Bob → Alice: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Bob encrypts Alice’s challenge using the same shared key and sends it back.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This proves Bob is really Bob.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7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An Authentication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/>
              <a:t>The </a:t>
            </a:r>
            <a:r>
              <a:rPr lang="en-US" altLang="zh-TW" sz="2400" dirty="0">
                <a:latin typeface="Times New Roman" panose="02020603050405020304" pitchFamily="18" charset="0"/>
              </a:rPr>
              <a:t>‘</a:t>
            </a:r>
            <a:r>
              <a:rPr lang="en-US" altLang="zh-TW" sz="2400" dirty="0"/>
              <a:t>reflection attack</a:t>
            </a:r>
            <a:r>
              <a:rPr lang="en-US" altLang="zh-TW" sz="2400" dirty="0">
                <a:latin typeface="Times New Roman" panose="02020603050405020304" pitchFamily="18" charset="0"/>
              </a:rPr>
              <a:t>’</a:t>
            </a:r>
            <a:r>
              <a:rPr lang="en-US" altLang="zh-TW" sz="2400" dirty="0"/>
              <a:t>. Chuck wants Bob to think he is Alice, so he starts up a second session to </a:t>
            </a:r>
            <a:r>
              <a:rPr lang="en-US" altLang="zh-TW" sz="2400" i="1" dirty="0"/>
              <a:t>trick </a:t>
            </a:r>
            <a:r>
              <a:rPr lang="en-US" altLang="zh-TW" sz="2400" dirty="0"/>
              <a:t>Bob.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45921" r="28220" b="39879"/>
          <a:stretch>
            <a:fillRect/>
          </a:stretch>
        </p:blipFill>
        <p:spPr bwMode="auto">
          <a:xfrm>
            <a:off x="2223083" y="2641600"/>
            <a:ext cx="72675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63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More on Secure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E" altLang="en-US" sz="2400" dirty="0"/>
              <a:t>In addition to </a:t>
            </a:r>
            <a:r>
              <a:rPr lang="en-IE" altLang="en-US" sz="2400" i="1" dirty="0"/>
              <a:t>authentication</a:t>
            </a:r>
            <a:r>
              <a:rPr lang="en-IE" altLang="en-US" sz="2400" dirty="0"/>
              <a:t>, a secure channel also requires that messages are </a:t>
            </a:r>
            <a:r>
              <a:rPr lang="en-IE" altLang="en-US" sz="2400" i="1" dirty="0"/>
              <a:t>confidential</a:t>
            </a:r>
            <a:r>
              <a:rPr lang="en-IE" altLang="en-US" sz="2400" dirty="0"/>
              <a:t>, and that they maintain their </a:t>
            </a:r>
            <a:r>
              <a:rPr lang="en-IE" altLang="en-US" sz="2400" i="1" dirty="0"/>
              <a:t>integrity</a:t>
            </a:r>
            <a:r>
              <a:rPr lang="en-IE" altLang="en-US" sz="2400" dirty="0"/>
              <a:t>.</a:t>
            </a:r>
          </a:p>
          <a:p>
            <a:pPr algn="just"/>
            <a:endParaRPr lang="en-IE" altLang="en-US" sz="2400" dirty="0"/>
          </a:p>
          <a:p>
            <a:pPr algn="just"/>
            <a:r>
              <a:rPr lang="en-IE" altLang="en-US" sz="2400" b="1" dirty="0"/>
              <a:t>For example</a:t>
            </a:r>
            <a:r>
              <a:rPr lang="en-IE" altLang="en-US" sz="2400" dirty="0"/>
              <a:t>: Alice needs to be sure that Bob cannot change a received message and claim it came from her.  And Bob needs to be sure that he can prove the message was sent by/from Alice, just in case she decides to deny ever having sent it in the first place.</a:t>
            </a:r>
          </a:p>
          <a:p>
            <a:pPr algn="just"/>
            <a:endParaRPr lang="en-IE" altLang="en-US" sz="2400" dirty="0"/>
          </a:p>
          <a:p>
            <a:pPr algn="just"/>
            <a:r>
              <a:rPr lang="en-IE" altLang="en-US" sz="2400" b="1" dirty="0"/>
              <a:t>Solution</a:t>
            </a:r>
            <a:r>
              <a:rPr lang="en-IE" altLang="en-US" sz="2400" dirty="0"/>
              <a:t>:  Digital Signing.</a:t>
            </a:r>
            <a:endParaRPr lang="en-GB" alt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55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Digital Signatures</a:t>
            </a:r>
            <a:endParaRPr lang="en-US" sz="3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1" t="47432" r="20952" b="41692"/>
          <a:stretch>
            <a:fillRect/>
          </a:stretch>
        </p:blipFill>
        <p:spPr bwMode="auto">
          <a:xfrm>
            <a:off x="1895453" y="1758358"/>
            <a:ext cx="8229600" cy="226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95453" y="4251480"/>
            <a:ext cx="822960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/>
              <a:t>Digital signing a message using public-key cryptography.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This is implemented in the RSA technology.  </a:t>
            </a:r>
          </a:p>
          <a:p>
            <a:pPr>
              <a:lnSpc>
                <a:spcPct val="90000"/>
              </a:lnSpc>
            </a:pPr>
            <a:r>
              <a:rPr lang="en-US" altLang="zh-TW" b="1" dirty="0"/>
              <a:t>Note</a:t>
            </a:r>
            <a:r>
              <a:rPr lang="en-US" altLang="zh-TW" dirty="0"/>
              <a:t>: the entire document is encrypted/signed - this can sometimes be a costly overkill.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85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altLang="en-US" i="1" dirty="0"/>
              <a:t>Authorization</a:t>
            </a:r>
            <a:r>
              <a:rPr lang="en-IE" altLang="en-US" dirty="0"/>
              <a:t> is the process of</a:t>
            </a:r>
          </a:p>
          <a:p>
            <a:pPr marL="0" indent="0">
              <a:buNone/>
            </a:pPr>
            <a:r>
              <a:rPr lang="en-IE" altLang="en-US" dirty="0">
                <a:latin typeface="Arial" panose="020B0604020202020204" pitchFamily="34" charset="0"/>
              </a:rPr>
              <a:t>“</a:t>
            </a:r>
            <a:r>
              <a:rPr lang="en-IE" altLang="en-US" dirty="0"/>
              <a:t>granting access rights</a:t>
            </a:r>
            <a:r>
              <a:rPr lang="en-IE" altLang="en-US" dirty="0">
                <a:latin typeface="Arial" panose="020B0604020202020204" pitchFamily="34" charset="0"/>
              </a:rPr>
              <a:t>” </a:t>
            </a:r>
            <a:r>
              <a:rPr lang="en-IE" altLang="en-US" dirty="0"/>
              <a:t>to a user/process.</a:t>
            </a:r>
          </a:p>
          <a:p>
            <a:endParaRPr lang="en-IE" altLang="en-US" dirty="0"/>
          </a:p>
          <a:p>
            <a:r>
              <a:rPr lang="en-IE" altLang="en-US" i="1" dirty="0"/>
              <a:t>Access Control</a:t>
            </a:r>
            <a:r>
              <a:rPr lang="en-IE" altLang="en-US" dirty="0"/>
              <a:t> is the process of</a:t>
            </a:r>
          </a:p>
          <a:p>
            <a:pPr marL="0" indent="0">
              <a:buNone/>
            </a:pPr>
            <a:r>
              <a:rPr lang="en-IE" altLang="en-US" dirty="0">
                <a:latin typeface="Arial" panose="020B0604020202020204" pitchFamily="34" charset="0"/>
              </a:rPr>
              <a:t>“</a:t>
            </a:r>
            <a:r>
              <a:rPr lang="en-IE" altLang="en-US" dirty="0"/>
              <a:t>verifying access rights</a:t>
            </a:r>
            <a:r>
              <a:rPr lang="en-IE" altLang="en-US" dirty="0">
                <a:latin typeface="Arial" panose="020B0604020202020204" pitchFamily="34" charset="0"/>
              </a:rPr>
              <a:t>” </a:t>
            </a:r>
            <a:r>
              <a:rPr lang="en-IE" altLang="en-US" dirty="0"/>
              <a:t> for an authorized user/process.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11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C378-81A2-21FE-E841-79AA8F09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Threat?</a:t>
            </a:r>
          </a:p>
          <a:p>
            <a:r>
              <a:rPr lang="en-US" dirty="0"/>
              <a:t>How to set Password?</a:t>
            </a:r>
          </a:p>
          <a:p>
            <a:r>
              <a:rPr lang="en-US" dirty="0"/>
              <a:t>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3B508-3D46-FC75-41AD-4C32E26E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altLang="en-US" sz="2800" dirty="0"/>
              <a:t>Providing a </a:t>
            </a:r>
            <a:r>
              <a:rPr lang="en-IE" altLang="en-US" sz="2800" i="1" dirty="0">
                <a:solidFill>
                  <a:srgbClr val="0000FF"/>
                </a:solidFill>
              </a:rPr>
              <a:t>secure communications channel</a:t>
            </a:r>
            <a:r>
              <a:rPr lang="en-IE" altLang="en-US" sz="2800" dirty="0"/>
              <a:t> </a:t>
            </a:r>
            <a:r>
              <a:rPr lang="en-IE" altLang="en-US" sz="2800" dirty="0">
                <a:latin typeface="Arial" panose="020B0604020202020204" pitchFamily="34" charset="0"/>
              </a:rPr>
              <a:t>–</a:t>
            </a:r>
            <a:r>
              <a:rPr lang="en-IE" altLang="en-US" sz="2800" dirty="0"/>
              <a:t> </a:t>
            </a:r>
            <a:r>
              <a:rPr lang="en-IE" altLang="en-US" sz="2800" dirty="0">
                <a:solidFill>
                  <a:srgbClr val="CC3300"/>
                </a:solidFill>
              </a:rPr>
              <a:t>authentication</a:t>
            </a:r>
            <a:r>
              <a:rPr lang="en-IE" altLang="en-US" sz="2800" dirty="0"/>
              <a:t>, </a:t>
            </a:r>
            <a:r>
              <a:rPr lang="en-IE" altLang="en-US" sz="2800" dirty="0">
                <a:solidFill>
                  <a:srgbClr val="CC3300"/>
                </a:solidFill>
              </a:rPr>
              <a:t>confidentiality</a:t>
            </a:r>
            <a:r>
              <a:rPr lang="en-IE" altLang="en-US" sz="2800" dirty="0"/>
              <a:t> and </a:t>
            </a:r>
            <a:r>
              <a:rPr lang="en-IE" altLang="en-US" sz="2800" dirty="0">
                <a:solidFill>
                  <a:srgbClr val="CC3300"/>
                </a:solidFill>
              </a:rPr>
              <a:t>integrity</a:t>
            </a:r>
            <a:r>
              <a:rPr lang="en-IE" alt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altLang="en-US" sz="2800" dirty="0"/>
              <a:t>In addition to </a:t>
            </a:r>
            <a:r>
              <a:rPr lang="en-IE" altLang="en-US" sz="2800" i="1" dirty="0"/>
              <a:t>authentication</a:t>
            </a:r>
            <a:r>
              <a:rPr lang="en-IE" altLang="en-US" sz="2800" dirty="0"/>
              <a:t>, a secure channel also requires that messages are </a:t>
            </a:r>
            <a:r>
              <a:rPr lang="en-IE" altLang="en-US" sz="2800" i="1" dirty="0"/>
              <a:t>confidential</a:t>
            </a:r>
            <a:r>
              <a:rPr lang="en-IE" altLang="en-US" sz="2800" dirty="0"/>
              <a:t>, and that they maintain their </a:t>
            </a:r>
            <a:r>
              <a:rPr lang="en-IE" altLang="en-US" sz="2800" i="1" dirty="0"/>
              <a:t>integrity by using digital signature</a:t>
            </a:r>
          </a:p>
          <a:p>
            <a:r>
              <a:rPr lang="en-IE" altLang="en-US" sz="2800" i="1" dirty="0"/>
              <a:t>Access Control</a:t>
            </a:r>
            <a:r>
              <a:rPr lang="en-IE" altLang="en-US" sz="2800" dirty="0"/>
              <a:t> is the process of</a:t>
            </a:r>
          </a:p>
          <a:p>
            <a:pPr marL="0" indent="0">
              <a:buNone/>
            </a:pPr>
            <a:r>
              <a:rPr lang="en-IE" altLang="en-US" sz="2800" dirty="0">
                <a:latin typeface="Arial" panose="020B0604020202020204" pitchFamily="34" charset="0"/>
              </a:rPr>
              <a:t>“</a:t>
            </a:r>
            <a:r>
              <a:rPr lang="en-IE" altLang="en-US" sz="2800" dirty="0"/>
              <a:t>verifying access rights</a:t>
            </a:r>
            <a:r>
              <a:rPr lang="en-IE" altLang="en-US" sz="2800" dirty="0">
                <a:latin typeface="Arial" panose="020B0604020202020204" pitchFamily="34" charset="0"/>
              </a:rPr>
              <a:t>” </a:t>
            </a:r>
            <a:r>
              <a:rPr lang="en-IE" altLang="en-US" sz="2800" dirty="0"/>
              <a:t> for an authorized user/process.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27BF85-4898-C572-6D05-919FBFE55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Preparation for Class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0D1C6E-2053-4E08-F1D3-C2DBE5B072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RMI</a:t>
            </a:r>
          </a:p>
          <a:p>
            <a:r>
              <a:rPr lang="en-US" dirty="0"/>
              <a:t>Steps in RMI</a:t>
            </a:r>
          </a:p>
          <a:p>
            <a:r>
              <a:rPr lang="en-US" dirty="0"/>
              <a:t>Implementation of RMI</a:t>
            </a: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/>
          <a:p>
            <a:r>
              <a:rPr lang="en-MY" dirty="0"/>
              <a:t>What To Expect Next Week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4846FC-DD14-B434-4BD7-362F805E3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5275" y="2174875"/>
            <a:ext cx="5700713" cy="395128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https://lastpass.com</a:t>
            </a:r>
          </a:p>
          <a:p>
            <a:r>
              <a:rPr lang="en-US" dirty="0">
                <a:hlinkClick r:id="rId2"/>
              </a:rPr>
              <a:t>https://www.greynoise.io</a:t>
            </a:r>
            <a:endParaRPr lang="en-US" dirty="0"/>
          </a:p>
          <a:p>
            <a:r>
              <a:rPr lang="en-US" dirty="0">
                <a:hlinkClick r:id="rId3"/>
              </a:rPr>
              <a:t>https://checkusernames.com</a:t>
            </a:r>
            <a:endParaRPr lang="en-US" dirty="0"/>
          </a:p>
          <a:p>
            <a:r>
              <a:rPr lang="en-US" dirty="0">
                <a:hlinkClick r:id="rId4"/>
              </a:rPr>
              <a:t>https://builtwith.com</a:t>
            </a:r>
            <a:endParaRPr lang="en-US" dirty="0"/>
          </a:p>
          <a:p>
            <a:r>
              <a:rPr lang="en-US" dirty="0">
                <a:hlinkClick r:id="rId5"/>
              </a:rPr>
              <a:t>https://deepfakesweb.com</a:t>
            </a:r>
            <a:endParaRPr lang="en-US" dirty="0"/>
          </a:p>
          <a:p>
            <a:r>
              <a:rPr lang="en-US" dirty="0">
                <a:hlinkClick r:id="rId6"/>
              </a:rPr>
              <a:t>https://breakyourownnews.com</a:t>
            </a:r>
            <a:endParaRPr lang="en-US" dirty="0"/>
          </a:p>
          <a:p>
            <a:r>
              <a:rPr lang="en-US" dirty="0">
                <a:hlinkClick r:id="rId7"/>
              </a:rPr>
              <a:t>https://haveibeenpwned.com</a:t>
            </a:r>
            <a:endParaRPr lang="en-US" dirty="0"/>
          </a:p>
          <a:p>
            <a:r>
              <a:rPr lang="en-US" dirty="0">
                <a:hlinkClick r:id="rId8"/>
              </a:rPr>
              <a:t>https://www.online-toolz.com/tools/text-encryption-decryption.php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2"/>
                </a:solidFill>
              </a:rPr>
              <a:t>Recap From Last Lesson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417638"/>
            <a:ext cx="11455214" cy="3485438"/>
          </a:xfrm>
        </p:spPr>
        <p:txBody>
          <a:bodyPr/>
          <a:lstStyle/>
          <a:p>
            <a:r>
              <a:rPr lang="en-MY" dirty="0"/>
              <a:t>We have learned about Blockchain Concepts</a:t>
            </a:r>
          </a:p>
          <a:p>
            <a:r>
              <a:rPr lang="en-MY" dirty="0"/>
              <a:t>Uses of blockchain</a:t>
            </a:r>
          </a:p>
          <a:p>
            <a:r>
              <a:rPr lang="en-MY" dirty="0"/>
              <a:t>Future in blockchain</a:t>
            </a:r>
          </a:p>
        </p:txBody>
      </p:sp>
    </p:spTree>
    <p:extLst>
      <p:ext uri="{BB962C8B-B14F-4D97-AF65-F5344CB8AC3E}">
        <p14:creationId xmlns:p14="http://schemas.microsoft.com/office/powerpoint/2010/main" val="114769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/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Security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4001" y="1825625"/>
            <a:ext cx="8008725" cy="4351338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Strategies for securing Distributed Systems</a:t>
            </a:r>
          </a:p>
          <a:p>
            <a:endParaRPr lang="en-US" altLang="zh-TW" sz="2800" dirty="0"/>
          </a:p>
          <a:p>
            <a:r>
              <a:rPr lang="en-US" altLang="zh-TW" sz="2800" dirty="0"/>
              <a:t>Generally very similar to techniques used in a non-distributed system, only </a:t>
            </a:r>
            <a:r>
              <a:rPr lang="en-US" altLang="zh-TW" sz="2800" dirty="0">
                <a:solidFill>
                  <a:srgbClr val="CC3300"/>
                </a:solidFill>
              </a:rPr>
              <a:t>much more difficult to implement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…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i="1" dirty="0"/>
              <a:t>Difficult to get right, impossible to get perfect!</a:t>
            </a:r>
            <a:endParaRPr lang="zh-TW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90530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Security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IE" altLang="en-US" sz="2400" dirty="0"/>
              <a:t>Providing a </a:t>
            </a:r>
            <a:r>
              <a:rPr lang="en-IE" altLang="en-US" sz="2400" i="1" dirty="0">
                <a:solidFill>
                  <a:srgbClr val="0000FF"/>
                </a:solidFill>
              </a:rPr>
              <a:t>secure communications channel</a:t>
            </a:r>
            <a:r>
              <a:rPr lang="en-IE" altLang="en-US" sz="2400" dirty="0"/>
              <a:t> </a:t>
            </a:r>
            <a:r>
              <a:rPr lang="en-IE" altLang="en-US" sz="2400" dirty="0">
                <a:latin typeface="Arial" panose="020B0604020202020204" pitchFamily="34" charset="0"/>
              </a:rPr>
              <a:t>–</a:t>
            </a:r>
            <a:r>
              <a:rPr lang="en-IE" altLang="en-US" sz="2400" dirty="0"/>
              <a:t> </a:t>
            </a:r>
            <a:r>
              <a:rPr lang="en-IE" altLang="en-US" sz="2400" dirty="0">
                <a:solidFill>
                  <a:srgbClr val="CC3300"/>
                </a:solidFill>
              </a:rPr>
              <a:t>authentication</a:t>
            </a:r>
            <a:r>
              <a:rPr lang="en-IE" altLang="en-US" sz="2400" dirty="0"/>
              <a:t>, </a:t>
            </a:r>
            <a:r>
              <a:rPr lang="en-IE" altLang="en-US" sz="2400" dirty="0">
                <a:solidFill>
                  <a:srgbClr val="CC3300"/>
                </a:solidFill>
              </a:rPr>
              <a:t>confidentiality</a:t>
            </a:r>
            <a:r>
              <a:rPr lang="en-IE" altLang="en-US" sz="2400" dirty="0"/>
              <a:t> and </a:t>
            </a:r>
            <a:r>
              <a:rPr lang="en-IE" altLang="en-US" sz="2400" dirty="0">
                <a:solidFill>
                  <a:srgbClr val="CC3300"/>
                </a:solidFill>
              </a:rPr>
              <a:t>integrity</a:t>
            </a:r>
            <a:r>
              <a:rPr lang="en-IE" altLang="en-US" sz="2400" dirty="0"/>
              <a:t>.</a:t>
            </a:r>
          </a:p>
          <a:p>
            <a:pPr marL="609600" indent="-609600">
              <a:buFontTx/>
              <a:buAutoNum type="arabicPeriod"/>
            </a:pPr>
            <a:endParaRPr lang="en-IE" altLang="en-US" sz="2400" dirty="0"/>
          </a:p>
          <a:p>
            <a:pPr marL="609600" indent="-609600">
              <a:buFontTx/>
              <a:buAutoNum type="arabicPeriod"/>
            </a:pPr>
            <a:r>
              <a:rPr lang="en-IE" altLang="en-US" sz="2400" dirty="0"/>
              <a:t>Handling </a:t>
            </a:r>
            <a:r>
              <a:rPr lang="en-IE" altLang="en-US" sz="2400" i="1" dirty="0">
                <a:solidFill>
                  <a:srgbClr val="0000FF"/>
                </a:solidFill>
              </a:rPr>
              <a:t>authorization</a:t>
            </a:r>
            <a:r>
              <a:rPr lang="en-IE" altLang="en-US" sz="2400" dirty="0"/>
              <a:t> </a:t>
            </a:r>
            <a:r>
              <a:rPr lang="en-IE" altLang="en-US" sz="2400" dirty="0">
                <a:latin typeface="Arial" panose="020B0604020202020204" pitchFamily="34" charset="0"/>
              </a:rPr>
              <a:t>–</a:t>
            </a:r>
            <a:r>
              <a:rPr lang="en-IE" altLang="en-US" sz="2400" dirty="0"/>
              <a:t> who is entitled to use what in the system?</a:t>
            </a:r>
          </a:p>
          <a:p>
            <a:pPr marL="609600" indent="-609600">
              <a:buFontTx/>
              <a:buAutoNum type="arabicPeriod"/>
            </a:pPr>
            <a:endParaRPr lang="en-IE" altLang="en-US" sz="2400" dirty="0"/>
          </a:p>
          <a:p>
            <a:pPr marL="609600" indent="-609600">
              <a:buFontTx/>
              <a:buAutoNum type="arabicPeriod"/>
            </a:pPr>
            <a:r>
              <a:rPr lang="en-IE" altLang="en-US" sz="2400" dirty="0"/>
              <a:t>Providing effective </a:t>
            </a:r>
            <a:r>
              <a:rPr lang="en-IE" altLang="en-US" sz="2400" i="1" dirty="0"/>
              <a:t>Security Management.</a:t>
            </a:r>
          </a:p>
          <a:p>
            <a:pPr marL="609600" indent="-609600">
              <a:buFontTx/>
              <a:buAutoNum type="arabicPeriod"/>
            </a:pPr>
            <a:endParaRPr lang="en-IE" altLang="en-US" sz="2400" dirty="0"/>
          </a:p>
          <a:p>
            <a:pPr marL="609600" indent="-609600">
              <a:buFontTx/>
              <a:buAutoNum type="arabicPeriod"/>
            </a:pPr>
            <a:r>
              <a:rPr lang="en-IE" altLang="en-US" sz="2400" dirty="0"/>
              <a:t>Example systems: </a:t>
            </a:r>
            <a:r>
              <a:rPr lang="en-IE" altLang="en-US" sz="2400" i="1" dirty="0"/>
              <a:t>SESAME </a:t>
            </a:r>
            <a:r>
              <a:rPr lang="en-IE" altLang="en-US" sz="2400" dirty="0"/>
              <a:t>and </a:t>
            </a:r>
            <a:r>
              <a:rPr lang="en-IE" altLang="en-US" sz="2400" i="1" dirty="0"/>
              <a:t>e-payment systems</a:t>
            </a:r>
            <a:r>
              <a:rPr lang="en-IE" altLang="en-US" sz="2400" dirty="0"/>
              <a:t>.</a:t>
            </a:r>
            <a:endParaRPr lang="en-GB" alt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21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63A2-942E-432B-8418-C055A55E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Password?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AE9FA3-BF5E-4137-83DD-EC1666D30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913" y="1631571"/>
            <a:ext cx="5857875" cy="3914775"/>
          </a:xfrm>
        </p:spPr>
      </p:pic>
    </p:spTree>
    <p:extLst>
      <p:ext uri="{BB962C8B-B14F-4D97-AF65-F5344CB8AC3E}">
        <p14:creationId xmlns:p14="http://schemas.microsoft.com/office/powerpoint/2010/main" val="245237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93A7-12B9-4E6E-BDE0-BC9D19EE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751F18-AD2C-4751-853E-F0AAA2886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076" y="1987827"/>
            <a:ext cx="5972175" cy="36628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32660-1F19-4C96-AEA2-CBFF53F66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>
            <a:defPPr>
              <a:defRPr lang="en-MY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8823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7D72-03B6-4E29-8CFA-03BFE097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Password Cracker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8DE4D0-D633-4C54-AD18-A35808323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638" y="1978819"/>
            <a:ext cx="6115050" cy="3962400"/>
          </a:xfrm>
        </p:spPr>
      </p:pic>
    </p:spTree>
    <p:extLst>
      <p:ext uri="{BB962C8B-B14F-4D97-AF65-F5344CB8AC3E}">
        <p14:creationId xmlns:p14="http://schemas.microsoft.com/office/powerpoint/2010/main" val="4160151902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</TotalTime>
  <Pages>11</Pages>
  <Words>899</Words>
  <Application>Microsoft Office PowerPoint</Application>
  <PresentationFormat>Widescreen</PresentationFormat>
  <Paragraphs>151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Century Gothic</vt:lpstr>
      <vt:lpstr>Montserrat</vt:lpstr>
      <vt:lpstr>PT Sans</vt:lpstr>
      <vt:lpstr>Times New Roman</vt:lpstr>
      <vt:lpstr>UCTI-Template-foundation-level</vt:lpstr>
      <vt:lpstr>PowerPoint Presentation</vt:lpstr>
      <vt:lpstr>TOPIC LEARNING OUTCOMES</vt:lpstr>
      <vt:lpstr>Contents &amp; Structure</vt:lpstr>
      <vt:lpstr>Recap From Last Lesson</vt:lpstr>
      <vt:lpstr>Security </vt:lpstr>
      <vt:lpstr>Security Topics</vt:lpstr>
      <vt:lpstr>What is Password?</vt:lpstr>
      <vt:lpstr>Password Types</vt:lpstr>
      <vt:lpstr>Example: Password Cracker</vt:lpstr>
      <vt:lpstr>How does a Password Cracker Work?</vt:lpstr>
      <vt:lpstr>How does the Hash Password Stores?</vt:lpstr>
      <vt:lpstr>Distributed Network Attack</vt:lpstr>
      <vt:lpstr>Elcomsoft.com</vt:lpstr>
      <vt:lpstr>Type of Threats</vt:lpstr>
      <vt:lpstr>What is Threat?</vt:lpstr>
      <vt:lpstr>Security</vt:lpstr>
      <vt:lpstr>Security Controls</vt:lpstr>
      <vt:lpstr>Vulnerability</vt:lpstr>
      <vt:lpstr>DDoS (Distributed Denial of Service)</vt:lpstr>
      <vt:lpstr>DDoS</vt:lpstr>
      <vt:lpstr>No 100% Security</vt:lpstr>
      <vt:lpstr>Example: Amazon</vt:lpstr>
      <vt:lpstr>Security Mechanisms</vt:lpstr>
      <vt:lpstr>Key Point</vt:lpstr>
      <vt:lpstr>Distribution of Security Mechanism</vt:lpstr>
      <vt:lpstr>Security Mechanism</vt:lpstr>
      <vt:lpstr>Types of Cryptosystems</vt:lpstr>
      <vt:lpstr>Notation of Cryptography</vt:lpstr>
      <vt:lpstr>Applications of Cryptography</vt:lpstr>
      <vt:lpstr>Authentication </vt:lpstr>
      <vt:lpstr>An Authentication Attack</vt:lpstr>
      <vt:lpstr>More on Secure Channels</vt:lpstr>
      <vt:lpstr>Digital Signatures</vt:lpstr>
      <vt:lpstr>Access Control</vt:lpstr>
      <vt:lpstr>Review Questions</vt:lpstr>
      <vt:lpstr>Summary / Recap of Main Points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ITO Annapurna</cp:lastModifiedBy>
  <cp:revision>334</cp:revision>
  <cp:lastPrinted>2023-02-03T03:07:34Z</cp:lastPrinted>
  <dcterms:created xsi:type="dcterms:W3CDTF">2005-08-02T10:18:20Z</dcterms:created>
  <dcterms:modified xsi:type="dcterms:W3CDTF">2025-09-14T16:08:27Z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